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24"/>
  </p:notesMasterIdLst>
  <p:sldIdLst>
    <p:sldId id="256" r:id="rId12"/>
    <p:sldId id="257" r:id="rId13"/>
    <p:sldId id="258" r:id="rId14"/>
    <p:sldId id="259" r:id="rId15"/>
    <p:sldId id="263" r:id="rId16"/>
    <p:sldId id="260" r:id="rId17"/>
    <p:sldId id="261" r:id="rId18"/>
    <p:sldId id="264" r:id="rId19"/>
    <p:sldId id="267" r:id="rId20"/>
    <p:sldId id="266" r:id="rId21"/>
    <p:sldId id="265" r:id="rId22"/>
    <p:sldId id="262" r:id="rId23"/>
  </p:sldIdLst>
  <p:sldSz cx="18288000" cy="10287000"/>
  <p:notesSz cx="7559675" cy="10691813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85232" autoAdjust="0"/>
  </p:normalViewPr>
  <p:slideViewPr>
    <p:cSldViewPr snapToGrid="0">
      <p:cViewPr varScale="1">
        <p:scale>
          <a:sx n="66" d="100"/>
          <a:sy n="66" d="100"/>
        </p:scale>
        <p:origin x="10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7619-D276-0948-9C42-027F1ABABEBD}" type="datetimeFigureOut">
              <a:rPr lang="it-IT" smtClean="0"/>
              <a:t>30/05/25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75EF0-E8F2-D64C-9B61-88437B9864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61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561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28F3-1429-A0CB-E56D-3FA91FA3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FCB2DE-8F93-929A-8368-D6A575EF7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4562A0-6F7C-5E32-5A88-46A554261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BCC8E4-7D53-357D-291A-196510356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981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D079-874A-A8A3-69DE-A0A25A8C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C3E3C2-8F17-8FCF-2C6A-92448D757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93482D-105C-CB7B-8360-BE01CD6FE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A32BCD-84F4-D8CC-8689-711CDE3D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99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5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82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65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01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Mascio, </a:t>
            </a:r>
            <a:br>
              <a:rPr lang="it-IT" dirty="0"/>
            </a:br>
            <a:r>
              <a:rPr lang="it-IT" dirty="0"/>
              <a:t>Le moto con cilindrata più bassa prevalgono, in quanto meno costose e più versatili</a:t>
            </a:r>
          </a:p>
          <a:p>
            <a:r>
              <a:rPr lang="it-IT" dirty="0"/>
              <a:t>La moda ci mostra come probabilmente più moto usano lo stesso motore, visto che hanno la stessa identica cilindrata</a:t>
            </a:r>
            <a:br>
              <a:rPr lang="it-IT" dirty="0"/>
            </a:b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</a:t>
            </a:r>
          </a:p>
          <a:p>
            <a:r>
              <a:rPr lang="it-IT" dirty="0"/>
              <a:t>Da passare relativamente in fretta, spiegare meglio nel grafico successivo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35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BB59-952B-8025-5BDD-0FF05C2B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DD5B43-9035-B40C-D2E0-D5E6F7C15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728290-EC6F-DAA6-14B6-55C144B55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9EA678-7810-6663-5888-0B82653EB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97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D0CA9-27E7-BFCF-255B-33F12CF5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997DED3-6B57-92A2-3C36-CAF061479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27D36F-42C2-4DB5-7FAA-622F89912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424133-E347-143D-C618-858383697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75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0AB5CF-F1D5-4727-8D27-C60C7023B14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45243B-0AA2-468B-BFF4-1B5C39094F4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495990E-A12E-47DB-839A-738A5EF2E9C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937125-3D73-4C57-BCB7-69268100DAD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88CB6B6-E79D-4CA9-9729-21146FEC118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E1AEF3-0AD1-46A5-BFCD-63EBA92EBBA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9E2395-DF19-47F2-8880-28E4BA3CB49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FEF4F65-6D54-4B2E-B355-6C98E33D8D6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AF0B430-8CAC-4646-A93B-3740100C0CE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7D53D10-4544-4FB4-A9B0-875EEEF7F58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1DCA68E-87BD-4407-BF38-FF7B87EA05D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cxn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cxn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0160"/>
              </a:lnSpc>
              <a:tabLst>
                <a:tab pos="0" algn="l"/>
              </a:tabLst>
            </a:pPr>
            <a:r>
              <a:rPr lang="en-US" sz="14400" b="1" strike="noStrike" spc="1106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lang="en-US" sz="1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294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Gruppo E</a:t>
            </a: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rot="10800000" flipH="1" flipV="1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FFC3C-0093-985D-DA09-CBCF1D60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48D42D14-924D-90AE-B583-7230DD84F1E3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100A8406-5214-3143-6AEE-91CDBEC36CC6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299690B1-3D5F-297C-F0A6-EFDE986CAEAD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DF4E5639-3430-666F-1CB3-C609CFA5CCAD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12C494E6-E712-8BE6-64BC-E29CBEB790B6}"/>
              </a:ext>
            </a:extLst>
          </p:cNvPr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Hp_Price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B2F2F184-2575-9D1D-7CB8-5D483A947FEB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BFE1E117-C95A-FE6E-21DA-225CE171151E}"/>
              </a:ext>
            </a:extLst>
          </p:cNvPr>
          <p:cNvSpPr/>
          <p:nvPr/>
        </p:nvSpPr>
        <p:spPr>
          <a:xfrm rot="10800000" flipH="1" flipV="1">
            <a:off x="15787440" y="9271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5C3B4C67-AF29-95A8-5FB9-0C3DEBE46C56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09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61905BC5-4917-CDA7-9BAD-8FD9F0170F6C}"/>
              </a:ext>
            </a:extLst>
          </p:cNvPr>
          <p:cNvSpPr/>
          <p:nvPr/>
        </p:nvSpPr>
        <p:spPr>
          <a:xfrm>
            <a:off x="1828800" y="1889640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More HP does not mean more expensive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11E52A-84A8-0F40-BEC7-86877F4F8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760" y="2647440"/>
            <a:ext cx="14908480" cy="71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8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38764-427A-FEC2-DAD8-550CAD3C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58AC30D5-6BFA-82E2-9F4B-8196B5F884B0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DC7FE204-FDE1-6C3A-F95E-D6CED8BE9166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B255B931-ABC6-21F9-86A6-C98B481028F4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AEDC24BA-01A1-9DD0-2E44-BF9936A06910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BC6F9F31-71FB-64BB-24D6-91AA65A09054}"/>
              </a:ext>
            </a:extLst>
          </p:cNvPr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spc="-1" dirty="0">
                <a:solidFill>
                  <a:srgbClr val="FFFFFF"/>
                </a:solidFill>
                <a:latin typeface="Montserrat"/>
              </a:rPr>
              <a:t>Electrics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04718E41-F188-272E-273C-AF182637B27A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E6986FDB-C3E4-2876-4CA0-734C5621A0D3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58D1608A-3AB8-888F-075D-55F3D1970FE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11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9F4A031B-A9EB-11C7-6CDF-6494DEDC1A35}"/>
              </a:ext>
            </a:extLst>
          </p:cNvPr>
          <p:cNvSpPr/>
          <p:nvPr/>
        </p:nvSpPr>
        <p:spPr>
          <a:xfrm>
            <a:off x="1828800" y="1889640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Majority of electric bikes are slow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4BAE15-A57F-88E2-A299-A85A9AD63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279" y="3988225"/>
            <a:ext cx="1408944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12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Box 39"/>
          <p:cNvSpPr/>
          <p:nvPr/>
        </p:nvSpPr>
        <p:spPr>
          <a:xfrm>
            <a:off x="5148020" y="4120122"/>
            <a:ext cx="7314840" cy="174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72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Thank you for your attention</a:t>
            </a:r>
            <a:endParaRPr lang="en-US" sz="7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D48BB6C-2D43-D46C-37B3-E273DE870EA5}"/>
              </a:ext>
            </a:extLst>
          </p:cNvPr>
          <p:cNvGrpSpPr/>
          <p:nvPr/>
        </p:nvGrpSpPr>
        <p:grpSpPr>
          <a:xfrm>
            <a:off x="6269400" y="1071360"/>
            <a:ext cx="4379400" cy="456300"/>
            <a:chOff x="6954120" y="1054440"/>
            <a:chExt cx="4379400" cy="456300"/>
          </a:xfrm>
        </p:grpSpPr>
        <p:sp>
          <p:nvSpPr>
            <p:cNvPr id="162" name="AutoShape 4"/>
            <p:cNvSpPr/>
            <p:nvPr/>
          </p:nvSpPr>
          <p:spPr>
            <a:xfrm>
              <a:off x="10174860" y="151038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3" name="TextBox 44"/>
            <p:cNvSpPr/>
            <p:nvPr/>
          </p:nvSpPr>
          <p:spPr>
            <a:xfrm>
              <a:off x="6954120" y="1054440"/>
              <a:ext cx="13698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Dataset</a:t>
              </a:r>
              <a:endParaRPr lang="en-US" sz="21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4" name="TextBox 45"/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spc="-1" dirty="0">
                  <a:solidFill>
                    <a:srgbClr val="FFFFFF"/>
                  </a:solidFill>
                  <a:latin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46"/>
            <p:cNvSpPr/>
            <p:nvPr/>
          </p:nvSpPr>
          <p:spPr>
            <a:xfrm>
              <a:off x="9963720" y="1054440"/>
              <a:ext cx="13698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End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280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F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rom Kaggle, scraped from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Montserrat Ultra-Bold"/>
                <a:ea typeface="Montserrat Ultra-Bold"/>
              </a:rPr>
              <a:t>Bikez.com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~ 38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'000 rows, 77 columns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rot="10800000" flipH="1" flipV="1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cxn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2051139"/>
            <a:ext cx="11020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How is our dataset structured?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rot="10800000" flipH="1" flipV="1">
            <a:off x="15787440" y="6125572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3345328"/>
            <a:ext cx="15494400" cy="49697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Arial"/>
              </a:rPr>
              <a:t>Each row, is a different bike model: </a:t>
            </a:r>
          </a:p>
          <a:p>
            <a:pPr defTabSz="914400">
              <a:lnSpc>
                <a:spcPts val="3920"/>
              </a:lnSpc>
            </a:pPr>
            <a:endParaRPr lang="en-US" sz="3600" u="sng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The set contains the price, but not any indications on sales for that model</a:t>
            </a:r>
          </a:p>
          <a:p>
            <a:pPr algn="ctr" defTabSz="914400">
              <a:lnSpc>
                <a:spcPts val="7138"/>
              </a:lnSpc>
              <a:tabLst>
                <a:tab pos="0" algn="l"/>
              </a:tabLst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4E1E4CF-9D95-C720-2B6F-A6A5FE253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96146"/>
              </p:ext>
            </p:extLst>
          </p:nvPr>
        </p:nvGraphicFramePr>
        <p:xfrm>
          <a:off x="933510" y="4759298"/>
          <a:ext cx="16112100" cy="1036320"/>
        </p:xfrm>
        <a:graphic>
          <a:graphicData uri="http://schemas.openxmlformats.org/drawingml/2006/table">
            <a:tbl>
              <a:tblPr/>
              <a:tblGrid>
                <a:gridCol w="147320">
                  <a:extLst>
                    <a:ext uri="{9D8B030D-6E8A-4147-A177-3AD203B41FA5}">
                      <a16:colId xmlns:a16="http://schemas.microsoft.com/office/drawing/2014/main" val="380070623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138990661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18333643"/>
                    </a:ext>
                  </a:extLst>
                </a:gridCol>
                <a:gridCol w="1877940">
                  <a:extLst>
                    <a:ext uri="{9D8B030D-6E8A-4147-A177-3AD203B41FA5}">
                      <a16:colId xmlns:a16="http://schemas.microsoft.com/office/drawing/2014/main" val="2659345639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3536697586"/>
                    </a:ext>
                  </a:extLst>
                </a:gridCol>
                <a:gridCol w="2512224">
                  <a:extLst>
                    <a:ext uri="{9D8B030D-6E8A-4147-A177-3AD203B41FA5}">
                      <a16:colId xmlns:a16="http://schemas.microsoft.com/office/drawing/2014/main" val="92762678"/>
                    </a:ext>
                  </a:extLst>
                </a:gridCol>
                <a:gridCol w="1955974">
                  <a:extLst>
                    <a:ext uri="{9D8B030D-6E8A-4147-A177-3AD203B41FA5}">
                      <a16:colId xmlns:a16="http://schemas.microsoft.com/office/drawing/2014/main" val="3638774273"/>
                    </a:ext>
                  </a:extLst>
                </a:gridCol>
                <a:gridCol w="2420282">
                  <a:extLst>
                    <a:ext uri="{9D8B030D-6E8A-4147-A177-3AD203B41FA5}">
                      <a16:colId xmlns:a16="http://schemas.microsoft.com/office/drawing/2014/main" val="2372628478"/>
                    </a:ext>
                  </a:extLst>
                </a:gridCol>
              </a:tblGrid>
              <a:tr h="192750">
                <a:tc>
                  <a:txBody>
                    <a:bodyPr/>
                    <a:lstStyle/>
                    <a:p>
                      <a:pPr algn="ctr" fontAlgn="ctr"/>
                      <a:endParaRPr lang="it-CH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Manufacturer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HP</a:t>
                      </a: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Displacement_cc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Engine </a:t>
                      </a:r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Top_speed_kmh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643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it-CH" sz="20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 F 750 GS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2021.0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77.0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853.0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Twin, four-stroke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190.0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51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rot="10800000" flipH="1" flipV="1">
            <a:off x="13601700" y="99991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17747B7-C6F6-4D10-1E52-1A66DCB2AB3A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2BC77868-C392-824B-094E-AD60F1D9F6C5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3D9B3B76-9033-6D07-257D-C7A8141655E7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557CD6F6-5BC6-3239-A3B9-85C4E2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1" y="2845080"/>
            <a:ext cx="8389761" cy="74592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9C91AF-5E0E-4B97-E670-91AA344F0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6062" y="3228708"/>
            <a:ext cx="4567505" cy="5416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EFB41-C792-47FE-5A9E-307A5196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BD61B2D-42D1-DAC0-9110-59D487B4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9"/>
          <a:stretch/>
        </p:blipFill>
        <p:spPr>
          <a:xfrm>
            <a:off x="806022" y="3115118"/>
            <a:ext cx="16675595" cy="6100522"/>
          </a:xfrm>
          <a:prstGeom prst="rect">
            <a:avLst/>
          </a:prstGeom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id="{49F1C820-AAB9-3306-60A1-D6DFFD224F13}"/>
              </a:ext>
            </a:extLst>
          </p:cNvPr>
          <p:cNvSpPr/>
          <p:nvPr/>
        </p:nvSpPr>
        <p:spPr>
          <a:xfrm>
            <a:off x="3834900" y="1815788"/>
            <a:ext cx="10437000" cy="1666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Number of scooters launched exploded</a:t>
            </a:r>
          </a:p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967630"/>
                </a:solidFill>
                <a:latin typeface="Montserrat Ultra-Bold"/>
              </a:rPr>
              <a:t>Good compromise for the life in the city</a:t>
            </a:r>
            <a:endParaRPr lang="en-US" sz="4400" b="1" spc="-1" dirty="0">
              <a:solidFill>
                <a:srgbClr val="967630"/>
              </a:solidFill>
              <a:latin typeface="Montserrat Ultra-Bold"/>
            </a:endParaRPr>
          </a:p>
        </p:txBody>
      </p:sp>
      <p:sp>
        <p:nvSpPr>
          <p:cNvPr id="101" name="TextBox 2">
            <a:extLst>
              <a:ext uri="{FF2B5EF4-FFF2-40B4-BE49-F238E27FC236}">
                <a16:creationId xmlns:a16="http://schemas.microsoft.com/office/drawing/2014/main" id="{0AF15AF2-0F75-C62F-9025-CB194F84381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>
            <a:extLst>
              <a:ext uri="{FF2B5EF4-FFF2-40B4-BE49-F238E27FC236}">
                <a16:creationId xmlns:a16="http://schemas.microsoft.com/office/drawing/2014/main" id="{A8AC02FA-CA97-B791-7A36-0ED7DACE8582}"/>
              </a:ext>
            </a:extLst>
          </p:cNvPr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>
            <a:extLst>
              <a:ext uri="{FF2B5EF4-FFF2-40B4-BE49-F238E27FC236}">
                <a16:creationId xmlns:a16="http://schemas.microsoft.com/office/drawing/2014/main" id="{0E9725D7-8749-7450-BACA-E2BE9A036D2C}"/>
              </a:ext>
            </a:extLst>
          </p:cNvPr>
          <p:cNvSpPr/>
          <p:nvPr/>
        </p:nvSpPr>
        <p:spPr>
          <a:xfrm rot="10800000" flipH="1" flipV="1">
            <a:off x="12846960" y="9372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>
            <a:extLst>
              <a:ext uri="{FF2B5EF4-FFF2-40B4-BE49-F238E27FC236}">
                <a16:creationId xmlns:a16="http://schemas.microsoft.com/office/drawing/2014/main" id="{79E77086-9F91-351B-FC70-37F08BE4442B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>
            <a:extLst>
              <a:ext uri="{FF2B5EF4-FFF2-40B4-BE49-F238E27FC236}">
                <a16:creationId xmlns:a16="http://schemas.microsoft.com/office/drawing/2014/main" id="{C0E96379-53A6-9DB5-C220-B29F3232597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>
            <a:extLst>
              <a:ext uri="{FF2B5EF4-FFF2-40B4-BE49-F238E27FC236}">
                <a16:creationId xmlns:a16="http://schemas.microsoft.com/office/drawing/2014/main" id="{530B6742-4E1F-70E9-DADA-46EBE834A8F7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BF9F6B2-DD8C-4A42-497C-710B2815846F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A94111C1-C745-4CB9-5F0D-E782CA7F12B1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D4A229D2-2E37-E6B1-19CD-A6700152BADB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Immagine 119"/>
          <p:cNvPicPr/>
          <p:nvPr/>
        </p:nvPicPr>
        <p:blipFill>
          <a:blip r:embed="rId7"/>
          <a:srcRect l="17500" t="29639" r="6250" b="6667"/>
          <a:stretch/>
        </p:blipFill>
        <p:spPr>
          <a:xfrm>
            <a:off x="2171880" y="2875280"/>
            <a:ext cx="13943880" cy="655160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33585" y="7660272"/>
            <a:ext cx="2145323" cy="7167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9A7C0D-9183-DFB9-D7B6-11210D0EB573}"/>
              </a:ext>
            </a:extLst>
          </p:cNvPr>
          <p:cNvSpPr/>
          <p:nvPr/>
        </p:nvSpPr>
        <p:spPr>
          <a:xfrm>
            <a:off x="14181394" y="8442195"/>
            <a:ext cx="1376516" cy="85213"/>
          </a:xfrm>
          <a:prstGeom prst="rect">
            <a:avLst/>
          </a:prstGeom>
          <a:solidFill>
            <a:srgbClr val="987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583B6-1F40-9FC9-B043-AD7F880D1546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017DACA2-E288-8DAE-14DF-741209546DE6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14978D0F-D8EF-0E2B-9B4A-7A006AEB89E0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" name="TextBox 15">
            <a:extLst>
              <a:ext uri="{FF2B5EF4-FFF2-40B4-BE49-F238E27FC236}">
                <a16:creationId xmlns:a16="http://schemas.microsoft.com/office/drawing/2014/main" id="{9A18F970-0807-E1C9-761E-2F32BC3E2EF6}"/>
              </a:ext>
            </a:extLst>
          </p:cNvPr>
          <p:cNvSpPr/>
          <p:nvPr/>
        </p:nvSpPr>
        <p:spPr>
          <a:xfrm>
            <a:off x="0" y="2073201"/>
            <a:ext cx="18288000" cy="8020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The mode likely shows different bikes with the same engine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circuito&#10;&#10;Il contenuto generato dall'IA potrebbe non essere corretto.">
            <a:extLst>
              <a:ext uri="{FF2B5EF4-FFF2-40B4-BE49-F238E27FC236}">
                <a16:creationId xmlns:a16="http://schemas.microsoft.com/office/drawing/2014/main" id="{12241825-5B53-09FF-B5AE-32761266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30" y="2857618"/>
            <a:ext cx="14217380" cy="7429382"/>
          </a:xfrm>
          <a:prstGeom prst="rect">
            <a:avLst/>
          </a:prstGeom>
        </p:spPr>
      </p:pic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07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07E6F-1F3E-22C1-EBB8-ADA8DD34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E19E34BA-5435-8FDC-2885-6D38200CDCC7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88247DF8-8E5B-F5F0-47AC-B6080133B8F3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1DED8D52-C5B2-33EC-4574-C91EFF5EEDB0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08D284DE-A3AC-48DC-119F-48C805FA02D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FF8BE30F-AC1E-6F8D-AA85-5AEF7D46887D}"/>
              </a:ext>
            </a:extLst>
          </p:cNvPr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D602CA2C-DA68-C0E8-F1F2-5D7376B8B09C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4C3C41A8-6783-0F30-637E-8F1B8072EA8A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284FA473-E775-4437-C182-4F4A88698B9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08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34B02D-B1F6-E0B9-8C17-8B145F3D74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72"/>
          <a:stretch/>
        </p:blipFill>
        <p:spPr>
          <a:xfrm>
            <a:off x="2218358" y="3143880"/>
            <a:ext cx="13851283" cy="7143120"/>
          </a:xfrm>
          <a:prstGeom prst="rect">
            <a:avLst/>
          </a:prstGeom>
        </p:spPr>
      </p:pic>
      <p:sp>
        <p:nvSpPr>
          <p:cNvPr id="124" name="TextBox 30">
            <a:extLst>
              <a:ext uri="{FF2B5EF4-FFF2-40B4-BE49-F238E27FC236}">
                <a16:creationId xmlns:a16="http://schemas.microsoft.com/office/drawing/2014/main" id="{83B109E1-AA61-7428-27D1-2711C022ECA9}"/>
              </a:ext>
            </a:extLst>
          </p:cNvPr>
          <p:cNvSpPr/>
          <p:nvPr/>
        </p:nvSpPr>
        <p:spPr>
          <a:xfrm>
            <a:off x="1828800" y="1889640"/>
            <a:ext cx="14401800" cy="1636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Displacement behaves like a “trend”</a:t>
            </a:r>
          </a:p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000" b="1" spc="-1" dirty="0">
                <a:solidFill>
                  <a:srgbClr val="967630"/>
                </a:solidFill>
                <a:latin typeface="Montserrat Ultra-Bold"/>
              </a:rPr>
              <a:t>But generally, increases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03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C84DE-048E-6747-71A4-46CB709F7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3A00004-FF04-A83E-2FB7-E6C50C10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1"/>
          <a:stretch/>
        </p:blipFill>
        <p:spPr>
          <a:xfrm>
            <a:off x="2196003" y="3161012"/>
            <a:ext cx="13895993" cy="6928156"/>
          </a:xfrm>
          <a:prstGeom prst="rect">
            <a:avLst/>
          </a:prstGeom>
        </p:spPr>
      </p:pic>
      <p:sp>
        <p:nvSpPr>
          <p:cNvPr id="125" name="Freeform 39">
            <a:extLst>
              <a:ext uri="{FF2B5EF4-FFF2-40B4-BE49-F238E27FC236}">
                <a16:creationId xmlns:a16="http://schemas.microsoft.com/office/drawing/2014/main" id="{A0CBA405-D3D5-883C-112D-17E3E9C85803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B22B5CC8-4D63-2D6F-84CC-4A304CB4D9F9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DFE55917-7BD9-2CBE-80D6-A1C45CB42CAA}"/>
              </a:ext>
            </a:extLst>
          </p:cNvPr>
          <p:cNvSpPr/>
          <p:nvPr/>
        </p:nvSpPr>
        <p:spPr>
          <a:xfrm>
            <a:off x="8242254" y="15108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B69B0FA-61AF-C663-A269-78566F5B2131}"/>
              </a:ext>
            </a:extLst>
          </p:cNvPr>
          <p:cNvSpPr/>
          <p:nvPr/>
        </p:nvSpPr>
        <p:spPr>
          <a:xfrm>
            <a:off x="6509574" y="10766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7CB99D46-264C-CB71-A2BF-E7096BDFC032}"/>
              </a:ext>
            </a:extLst>
          </p:cNvPr>
          <p:cNvSpPr/>
          <p:nvPr/>
        </p:nvSpPr>
        <p:spPr>
          <a:xfrm>
            <a:off x="8013654" y="10759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HP_CC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A82270FA-C238-B02F-CA95-D8828D7FAF61}"/>
              </a:ext>
            </a:extLst>
          </p:cNvPr>
          <p:cNvSpPr/>
          <p:nvPr/>
        </p:nvSpPr>
        <p:spPr>
          <a:xfrm>
            <a:off x="9519174" y="10766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BC78B6B5-A443-6371-755F-709FC183EC06}"/>
              </a:ext>
            </a:extLst>
          </p:cNvPr>
          <p:cNvSpPr/>
          <p:nvPr/>
        </p:nvSpPr>
        <p:spPr>
          <a:xfrm rot="10800000" flipH="1" flipV="1">
            <a:off x="15787440" y="10730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BAB016FF-98A2-0D15-6E21-47237A7C52B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10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2ECEEB59-14E2-6176-4E71-A9DDEAD938F5}"/>
              </a:ext>
            </a:extLst>
          </p:cNvPr>
          <p:cNvSpPr/>
          <p:nvPr/>
        </p:nvSpPr>
        <p:spPr>
          <a:xfrm>
            <a:off x="1690196" y="2052698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HP is related to the max speed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2E1EE1-C40F-B666-062F-A79C6E7D5062}"/>
              </a:ext>
            </a:extLst>
          </p:cNvPr>
          <p:cNvCxnSpPr/>
          <p:nvPr/>
        </p:nvCxnSpPr>
        <p:spPr>
          <a:xfrm flipV="1">
            <a:off x="7026275" y="3365500"/>
            <a:ext cx="0" cy="5541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282</Words>
  <Application>Microsoft Macintosh PowerPoint</Application>
  <PresentationFormat>Personalizzato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12</vt:i4>
      </vt:variant>
    </vt:vector>
  </HeadingPairs>
  <TitlesOfParts>
    <vt:vector size="31" baseType="lpstr">
      <vt:lpstr>Aptos</vt:lpstr>
      <vt:lpstr>Arial</vt:lpstr>
      <vt:lpstr>Calibri</vt:lpstr>
      <vt:lpstr>Montserrat</vt:lpstr>
      <vt:lpstr>Montserrat Ultra-Bold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dc:subject/>
  <dc:creator/>
  <dc:description/>
  <cp:lastModifiedBy>Colautti Michea</cp:lastModifiedBy>
  <cp:revision>38</cp:revision>
  <dcterms:created xsi:type="dcterms:W3CDTF">2006-08-16T00:00:00Z</dcterms:created>
  <dcterms:modified xsi:type="dcterms:W3CDTF">2025-05-30T08:38:27Z</dcterms:modified>
  <dc:identifier>DAGm72XGZMM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